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297" r:id="rId52"/>
    <p:sldId id="298" r:id="rId53"/>
    <p:sldId id="299" r:id="rId54"/>
    <p:sldId id="300" r:id="rId55"/>
    <p:sldId id="30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0303" y="905247"/>
            <a:ext cx="8483170" cy="1646302"/>
          </a:xfrm>
        </p:spPr>
        <p:txBody>
          <a:bodyPr/>
          <a:lstStyle/>
          <a:p>
            <a:r>
              <a:rPr lang="en-US" altLang="zh-CN" sz="3600" dirty="0"/>
              <a:t>Aggregation Models in Machine Learning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616410" y="3341289"/>
            <a:ext cx="2141839" cy="364648"/>
          </a:xfrm>
        </p:spPr>
        <p:txBody>
          <a:bodyPr>
            <a:noAutofit/>
          </a:bodyPr>
          <a:lstStyle/>
          <a:p>
            <a:r>
              <a:rPr lang="en-US" altLang="zh-CN" sz="2400" dirty="0" err="1">
                <a:solidFill>
                  <a:schemeClr val="tx1"/>
                </a:solidFill>
              </a:rPr>
              <a:t>Zhihao</a:t>
            </a:r>
            <a:r>
              <a:rPr lang="en-US" altLang="zh-CN" sz="2400" dirty="0">
                <a:solidFill>
                  <a:schemeClr val="tx1"/>
                </a:solidFill>
              </a:rPr>
              <a:t> Huang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1568" y="4061253"/>
            <a:ext cx="3385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mrhuangzh@outlook.com</a:t>
            </a: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976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0"/>
            <a:ext cx="2609563" cy="46955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Uniform Blending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5992" y="495782"/>
            <a:ext cx="453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classification: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29093" y="874461"/>
                <a:ext cx="2980658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1⋅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093" y="874461"/>
                <a:ext cx="2980658" cy="9840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05992" y="1826930"/>
            <a:ext cx="355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regression: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929092" y="2039883"/>
                <a:ext cx="2084610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092" y="2039883"/>
                <a:ext cx="2084610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53361" y="2911084"/>
            <a:ext cx="8927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same        (autocracy): </a:t>
            </a:r>
          </a:p>
          <a:p>
            <a:r>
              <a:rPr lang="en-US" altLang="zh-CN" dirty="0"/>
              <a:t>	---as good as one single </a:t>
            </a:r>
          </a:p>
          <a:p>
            <a:r>
              <a:rPr lang="en-US" altLang="zh-CN" dirty="0"/>
              <a:t>2. Very different         (diversity + democracy):</a:t>
            </a:r>
          </a:p>
          <a:p>
            <a:r>
              <a:rPr lang="en-US" altLang="zh-CN" dirty="0"/>
              <a:t>	---majority can correct minority(for classification)</a:t>
            </a:r>
          </a:p>
          <a:p>
            <a:r>
              <a:rPr lang="en-US" altLang="zh-CN" dirty="0"/>
              <a:t>	---average could be more accurate than individual(for regression)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5992" y="4767996"/>
            <a:ext cx="794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need diverse hypotheses:</a:t>
            </a:r>
          </a:p>
          <a:p>
            <a:r>
              <a:rPr lang="en-US" altLang="zh-CN" dirty="0"/>
              <a:t>  even simple uniform blending can be better than any single hypothesis!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5992" y="5577016"/>
            <a:ext cx="71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Uniform Blending:</a:t>
            </a:r>
            <a:br>
              <a:rPr lang="en-US" altLang="zh-CN" dirty="0"/>
            </a:br>
            <a:r>
              <a:rPr lang="en-US" altLang="zh-CN" dirty="0"/>
              <a:t>reduces </a:t>
            </a:r>
            <a:r>
              <a:rPr lang="en-US" altLang="zh-CN" b="1" dirty="0"/>
              <a:t>variance </a:t>
            </a:r>
            <a:r>
              <a:rPr lang="en-US" altLang="zh-CN" dirty="0"/>
              <a:t>for more stable performance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91816" y="3149792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816" y="3149792"/>
                <a:ext cx="47455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31826" y="3418915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826" y="3418915"/>
                <a:ext cx="47455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3100" y="3706346"/>
            <a:ext cx="47552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0"/>
            <a:ext cx="2321239" cy="453081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Linear Blending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677334" y="617838"/>
            <a:ext cx="522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Known </a:t>
            </a:r>
            <a:r>
              <a:rPr lang="en-US" altLang="zh-CN" dirty="0" err="1"/>
              <a:t>gt</a:t>
            </a:r>
            <a:r>
              <a:rPr lang="en-US" altLang="zh-CN" dirty="0"/>
              <a:t>, each to be given αt ballot: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837953" y="1151927"/>
                <a:ext cx="3889846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953" y="1151927"/>
                <a:ext cx="3889846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21961" y="2303115"/>
            <a:ext cx="38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blending for regression: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1961" y="2837204"/>
                <a:ext cx="3762632" cy="1453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grow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61" y="2837204"/>
                <a:ext cx="3762632" cy="14532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5247502" y="2333027"/>
            <a:ext cx="466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regression + feature transform: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414762" y="2821077"/>
                <a:ext cx="3949158" cy="1453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lim>
                      </m:limLow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grow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limUpp>
                                        <m:limUp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lim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∼</m:t>
                                          </m:r>
                                        </m:lim>
                                      </m:limUpp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762" y="2821077"/>
                <a:ext cx="3949158" cy="14532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3099929" y="4682493"/>
            <a:ext cx="525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Like two-level learning, right?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86032" y="5618205"/>
            <a:ext cx="925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blending for regression = linear regression + feature transform + constraints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834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2508" y="333973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Any blending: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powerful, achieves conditional blending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But danger of </a:t>
            </a:r>
            <a:r>
              <a:rPr lang="en-US" altLang="zh-CN" dirty="0" err="1"/>
              <a:t>overfitting</a:t>
            </a:r>
            <a:r>
              <a:rPr lang="en-US" altLang="zh-CN" dirty="0"/>
              <a:t>, as always!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4843" y="1597284"/>
            <a:ext cx="393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Blending ‘useful’ in practice, despite the computational burden!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8281" y="4279751"/>
            <a:ext cx="4530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Virtual aggregation:</a:t>
            </a:r>
          </a:p>
          <a:p>
            <a:r>
              <a:rPr lang="en-US" altLang="zh-CN" dirty="0"/>
              <a:t>Consider a virtual iterative process that for t = 1, 2, …, T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Request size-N data      from      (</a:t>
            </a:r>
            <a:r>
              <a:rPr lang="en-US" altLang="zh-CN" dirty="0" err="1"/>
              <a:t>i.i.d</a:t>
            </a:r>
            <a:r>
              <a:rPr lang="en-US" altLang="zh-CN" dirty="0"/>
              <a:t>.)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Obtain     by algorithm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And then return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21276" y="2583596"/>
            <a:ext cx="7422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Bootstrapping:</a:t>
            </a:r>
          </a:p>
          <a:p>
            <a:r>
              <a:rPr lang="en-US" altLang="zh-CN" dirty="0"/>
              <a:t>Bootstrap sample       : re-sample N examples from D uniformly with replacement --- can also use arbitrary N’ instead of original 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69613" y="2723803"/>
                <a:ext cx="488146" cy="450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li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613" y="2723803"/>
                <a:ext cx="488146" cy="4501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975653" y="3987114"/>
            <a:ext cx="52722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Bootstrap aggregation(</a:t>
            </a:r>
            <a:r>
              <a:rPr lang="en-US" altLang="zh-CN" dirty="0" err="1"/>
              <a:t>BAGging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Consider a physical iterative process that for t = 1, 2, …, T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Request size-N’ data        from bootstrapping</a:t>
            </a:r>
          </a:p>
          <a:p>
            <a:endParaRPr lang="en-US" altLang="zh-CN" dirty="0"/>
          </a:p>
          <a:p>
            <a:r>
              <a:rPr lang="en-US" altLang="zh-CN" dirty="0"/>
              <a:t>2.  Obtain      by </a:t>
            </a:r>
          </a:p>
          <a:p>
            <a:endParaRPr lang="en-US" altLang="zh-CN" dirty="0"/>
          </a:p>
          <a:p>
            <a:r>
              <a:rPr lang="en-US" altLang="zh-CN" dirty="0"/>
              <a:t>3.  And then return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84829" y="5039351"/>
                <a:ext cx="488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829" y="5039351"/>
                <a:ext cx="48814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490414" y="5089677"/>
                <a:ext cx="54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414" y="5089677"/>
                <a:ext cx="54200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245534" y="5336351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34" y="5336351"/>
                <a:ext cx="47455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892911" y="5404268"/>
                <a:ext cx="827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11" y="5404268"/>
                <a:ext cx="82785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69613" y="5655661"/>
                <a:ext cx="2276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𝑈𝑛𝑖𝑓𝑜𝑟𝑚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613" y="5655661"/>
                <a:ext cx="2276072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499495" y="4706726"/>
                <a:ext cx="488146" cy="450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li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495" y="4706726"/>
                <a:ext cx="488146" cy="450188"/>
              </a:xfrm>
              <a:prstGeom prst="rect">
                <a:avLst/>
              </a:prstGeom>
              <a:blipFill rotWithShape="0">
                <a:blip r:embed="rId8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097621" y="5286329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1" y="5286329"/>
                <a:ext cx="47455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11009" y="5250252"/>
                <a:ext cx="901080" cy="523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li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lim>
                          </m:limUp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009" y="5250252"/>
                <a:ext cx="901080" cy="52334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050532" y="5901014"/>
                <a:ext cx="2224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𝑈𝑛𝑖𝑓𝑜𝑟𝑚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32" y="5901014"/>
                <a:ext cx="22247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52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3655" y="0"/>
            <a:ext cx="1415077" cy="461319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BAGging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403655" y="980303"/>
            <a:ext cx="884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Bootstrap aggregation: a simple meta algorithm on top of base algorithm A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8" y="2391108"/>
            <a:ext cx="4325602" cy="40673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188" y="1619803"/>
            <a:ext cx="353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BAGging</a:t>
            </a:r>
            <a:r>
              <a:rPr lang="en-US" altLang="zh-CN" dirty="0"/>
              <a:t> pocket in Action: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695567" y="2307914"/>
            <a:ext cx="4308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Very diverse       from bagging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Proper non-linear boundary after aggregating binary classifiers.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375209" y="2307914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209" y="2307914"/>
                <a:ext cx="47455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695567" y="4307566"/>
            <a:ext cx="444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Bagging works reasonably well if base algorithm sensitive to data randomness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4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7291" y="222422"/>
            <a:ext cx="3243877" cy="50250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Motivation of Boosting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8" y="1185218"/>
            <a:ext cx="4357187" cy="43341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99222" y="1285103"/>
            <a:ext cx="411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Students: simple hypotheses       (like vertical/horizontal lines)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73362" y="2767914"/>
            <a:ext cx="458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Class(Aggregation): sophisticated hypothesis G (like black curve)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121631" y="1238936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631" y="1238936"/>
                <a:ext cx="47455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202194" y="3912973"/>
            <a:ext cx="4522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Teacher: a tactic learning algorithm that directs the students to focus on key examples (wrong-doing)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3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11" y="595312"/>
            <a:ext cx="6503021" cy="117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55401" y="3172961"/>
                <a:ext cx="3302379" cy="869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⟦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⟧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1" i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1" y="3172961"/>
                <a:ext cx="3302379" cy="8699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55401" y="2384975"/>
            <a:ext cx="348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Weighted empirical error on D: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936" y="2494138"/>
            <a:ext cx="1921795" cy="15487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86338" y="4995517"/>
            <a:ext cx="661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Goal:</a:t>
            </a:r>
          </a:p>
          <a:p>
            <a:r>
              <a:rPr lang="en-US" altLang="zh-CN" dirty="0"/>
              <a:t>‘improving’ bagging for binary classification:</a:t>
            </a:r>
          </a:p>
          <a:p>
            <a:r>
              <a:rPr lang="en-US" altLang="zh-CN" dirty="0"/>
              <a:t>How to re-weight for more diverse hypotheses?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3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105535"/>
            <a:ext cx="5954125" cy="55193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Re-weighting for More Diverse Hypothesis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98223" y="1099936"/>
                <a:ext cx="407162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←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lim>
                      </m:limLow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⟦"/>
                                  <m:end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⟧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23" y="1099936"/>
                <a:ext cx="4071627" cy="9840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78611" y="2281604"/>
                <a:ext cx="451085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←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lim>
                      </m:limLow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⟦"/>
                                  <m:end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⟧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11" y="2281604"/>
                <a:ext cx="4510850" cy="9840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77333" y="3523456"/>
            <a:ext cx="531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Idea: construct             to make         random-like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60561" y="3504861"/>
                <a:ext cx="84196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561" y="3504861"/>
                <a:ext cx="841962" cy="3879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22079" y="3485734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079" y="3485734"/>
                <a:ext cx="47455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894703" y="4103946"/>
                <a:ext cx="6096000" cy="24395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⟦"/>
                                  <m:end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⟧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⟦"/>
                                  <m:endChr m:val="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⟧"/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begChr m:val="⟦"/>
                                  <m:endChr m:val="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⟧"/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⟦"/>
                                  <m:endChr m:val="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⟧"/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03" y="4103946"/>
                <a:ext cx="6096000" cy="24395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81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3081" y="477795"/>
            <a:ext cx="67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Need: (total             of incorrect) = (total              of correct)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61990" y="421946"/>
                <a:ext cx="839781" cy="425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90" y="421946"/>
                <a:ext cx="839781" cy="42518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848206" y="440040"/>
                <a:ext cx="839781" cy="425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06" y="440040"/>
                <a:ext cx="839781" cy="425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1" y="1228725"/>
            <a:ext cx="7267575" cy="1352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5151" y="2857845"/>
            <a:ext cx="6994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‘optimal’ re-weighting under weighted incorrect rate       :</a:t>
            </a:r>
          </a:p>
          <a:p>
            <a:r>
              <a:rPr lang="en-US" altLang="zh-CN" dirty="0"/>
              <a:t>Multiply incorrect                    ;</a:t>
            </a:r>
          </a:p>
          <a:p>
            <a:r>
              <a:rPr lang="en-US" altLang="zh-CN" dirty="0"/>
              <a:t>Multiply correct            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12301" y="3139308"/>
                <a:ext cx="12647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301" y="3139308"/>
                <a:ext cx="126470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367192" y="3411843"/>
                <a:ext cx="669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92" y="3411843"/>
                <a:ext cx="66915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162756" y="2829359"/>
                <a:ext cx="4431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56" y="2829359"/>
                <a:ext cx="44313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151" y="3906192"/>
            <a:ext cx="7022084" cy="27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9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582" y="74140"/>
            <a:ext cx="3482774" cy="420130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AdaBoost</a:t>
            </a:r>
            <a:r>
              <a:rPr lang="en-US" altLang="zh-CN" sz="2000" dirty="0"/>
              <a:t>(Adaptive Boosting)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339582" y="617838"/>
            <a:ext cx="8237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Adaptive Boosting = weak base learning algorithm (student)</a:t>
            </a:r>
          </a:p>
          <a:p>
            <a:r>
              <a:rPr lang="en-US" altLang="zh-CN" dirty="0"/>
              <a:t>				 + optimal re-weighting factor (teacher)</a:t>
            </a:r>
          </a:p>
          <a:p>
            <a:r>
              <a:rPr lang="en-US" altLang="zh-CN" dirty="0"/>
              <a:t>				 + ‘magic’ linear aggregation (class)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82" y="1664736"/>
            <a:ext cx="8932735" cy="475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583" y="65903"/>
            <a:ext cx="4240655" cy="42836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Theoretical Guarantee of </a:t>
            </a:r>
            <a:r>
              <a:rPr lang="en-US" altLang="zh-CN" sz="2000" dirty="0" err="1"/>
              <a:t>AdaBoost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339583" y="494271"/>
            <a:ext cx="112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71345" y="863603"/>
                <a:ext cx="3522375" cy="1115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345" y="863603"/>
                <a:ext cx="3522375" cy="11156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39583" y="2163895"/>
            <a:ext cx="469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VC Bound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68167" y="2533227"/>
                <a:ext cx="4995342" cy="994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𝛰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𝛰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𝑉𝐶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167" y="2533227"/>
                <a:ext cx="4995342" cy="9947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238897" y="3722444"/>
            <a:ext cx="53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First term can be small: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74907" y="4097849"/>
                <a:ext cx="1185003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07" y="4097849"/>
                <a:ext cx="1185003" cy="3767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2410482" y="4101568"/>
            <a:ext cx="78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057513" y="4101568"/>
                <a:ext cx="15227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𝛰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13" y="4101568"/>
                <a:ext cx="152272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536019" y="4081984"/>
            <a:ext cx="151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iterations if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924096" y="3897318"/>
                <a:ext cx="87273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096" y="3897318"/>
                <a:ext cx="872739" cy="6109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6872169" y="4018120"/>
            <a:ext cx="125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always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8897" y="4802577"/>
            <a:ext cx="612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Second term can be small:</a:t>
            </a:r>
            <a:r>
              <a:rPr lang="zh-CN" altLang="en-US" dirty="0"/>
              <a:t> </a:t>
            </a:r>
            <a:r>
              <a:rPr lang="en-US" altLang="zh-CN" dirty="0"/>
              <a:t>Overall grows ‘slowly’ with 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4184" y="5761400"/>
            <a:ext cx="690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AdaBoost</a:t>
            </a:r>
            <a:r>
              <a:rPr lang="en-US" altLang="zh-CN" dirty="0"/>
              <a:t> has strong theoretical guarantee. That’s what I like.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07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956" y="148281"/>
            <a:ext cx="8596668" cy="667265"/>
          </a:xfrm>
        </p:spPr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339" y="1007292"/>
            <a:ext cx="8596668" cy="5550027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Some definitions and notations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--- Empirical Error and Generalization Error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--- Bias-variance Decomposition (for supervised learning)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Blending and </a:t>
            </a:r>
            <a:r>
              <a:rPr lang="en-US" altLang="zh-CN" dirty="0" err="1">
                <a:solidFill>
                  <a:schemeClr val="tx1"/>
                </a:solidFill>
              </a:rPr>
              <a:t>BAGging</a:t>
            </a:r>
            <a:r>
              <a:rPr lang="en-US" altLang="zh-CN" dirty="0">
                <a:solidFill>
                  <a:schemeClr val="tx1"/>
                </a:solidFill>
              </a:rPr>
              <a:t> (Bootstrap Aggregation)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Boosting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--- </a:t>
            </a:r>
            <a:r>
              <a:rPr lang="en-US" altLang="zh-CN" dirty="0" err="1">
                <a:solidFill>
                  <a:schemeClr val="tx1"/>
                </a:solidFill>
              </a:rPr>
              <a:t>AdaBoost</a:t>
            </a:r>
            <a:r>
              <a:rPr lang="en-US" altLang="zh-CN" dirty="0">
                <a:solidFill>
                  <a:schemeClr val="tx1"/>
                </a:solidFill>
              </a:rPr>
              <a:t> (Adaptive Boosting)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Decision Tree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--- C&amp;RT (Classification and Regression Tree)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Random Forest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Something else (if there is spare time)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--- Cross Validation (n-fold cross validation)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--- Occam’s Razor</a:t>
            </a:r>
          </a:p>
        </p:txBody>
      </p:sp>
    </p:spTree>
    <p:extLst>
      <p:ext uri="{BB962C8B-B14F-4D97-AF65-F5344CB8AC3E}">
        <p14:creationId xmlns:p14="http://schemas.microsoft.com/office/powerpoint/2010/main" val="1846499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2534" y="98854"/>
            <a:ext cx="2041152" cy="42013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Decision Stump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372534" y="733168"/>
            <a:ext cx="550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Want: a ‘weak’ learning algorithm A that minimizes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67076" y="1181076"/>
                <a:ext cx="334809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⟦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⟧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1" i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76" y="1181076"/>
                <a:ext cx="3348096" cy="8712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72534" y="2215978"/>
            <a:ext cx="285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little bit.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72534" y="2796423"/>
            <a:ext cx="488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popular choice: decision stump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77004" y="3329456"/>
                <a:ext cx="2878737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004" y="3329456"/>
                <a:ext cx="2878737" cy="381515"/>
              </a:xfrm>
              <a:prstGeom prst="rect">
                <a:avLst/>
              </a:prstGeom>
              <a:blipFill rotWithShape="0"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524367" y="2867791"/>
            <a:ext cx="2273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Three parameters: feature </a:t>
            </a:r>
            <a:r>
              <a:rPr lang="en-US" altLang="zh-CN" dirty="0" err="1"/>
              <a:t>i</a:t>
            </a:r>
            <a:r>
              <a:rPr lang="en-US" altLang="zh-CN" dirty="0"/>
              <a:t>, threshold \theta, direction 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95416" y="4415481"/>
            <a:ext cx="324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Physical meaning in 2D: vertical/horizontal lines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683210" y="4308389"/>
            <a:ext cx="29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Efficient to optimize: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005171" y="4710094"/>
                <a:ext cx="15554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𝛰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171" y="4710094"/>
                <a:ext cx="155542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6524367" y="4696541"/>
            <a:ext cx="166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967076" y="5505418"/>
            <a:ext cx="4318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Decision stump model:</a:t>
            </a:r>
          </a:p>
          <a:p>
            <a:r>
              <a:rPr lang="en-US" altLang="zh-CN" dirty="0"/>
              <a:t>Allows efficient minimization of R-hat but perhaps too weak to work by itself!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9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0199" y="123567"/>
            <a:ext cx="4982060" cy="502508"/>
          </a:xfrm>
        </p:spPr>
        <p:txBody>
          <a:bodyPr>
            <a:normAutofit fontScale="90000"/>
          </a:bodyPr>
          <a:lstStyle/>
          <a:p>
            <a:r>
              <a:rPr lang="en-US" altLang="zh-CN" sz="2400" dirty="0" err="1"/>
              <a:t>AdaBoost</a:t>
            </a:r>
            <a:r>
              <a:rPr lang="en-US" altLang="zh-CN" sz="2400" dirty="0"/>
              <a:t> in Action(A simple data set)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9" y="1198734"/>
            <a:ext cx="3876675" cy="4295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57" y="1280339"/>
            <a:ext cx="39338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30199" y="123567"/>
            <a:ext cx="4982060" cy="502508"/>
          </a:xfrm>
        </p:spPr>
        <p:txBody>
          <a:bodyPr>
            <a:normAutofit fontScale="90000"/>
          </a:bodyPr>
          <a:lstStyle/>
          <a:p>
            <a:r>
              <a:rPr lang="en-US" altLang="zh-CN" sz="2400" dirty="0" err="1"/>
              <a:t>AdaBoost</a:t>
            </a:r>
            <a:r>
              <a:rPr lang="en-US" altLang="zh-CN" sz="2400" dirty="0"/>
              <a:t> in Action(A simple data set)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39" y="1432097"/>
            <a:ext cx="3933825" cy="3829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60" y="1451147"/>
            <a:ext cx="38671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5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30199" y="123567"/>
            <a:ext cx="4982060" cy="502508"/>
          </a:xfrm>
        </p:spPr>
        <p:txBody>
          <a:bodyPr>
            <a:normAutofit fontScale="90000"/>
          </a:bodyPr>
          <a:lstStyle/>
          <a:p>
            <a:r>
              <a:rPr lang="en-US" altLang="zh-CN" sz="2400" dirty="0" err="1"/>
              <a:t>AdaBoost</a:t>
            </a:r>
            <a:r>
              <a:rPr lang="en-US" altLang="zh-CN" sz="2400" dirty="0"/>
              <a:t> in Action(A simple data set)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9" y="1369668"/>
            <a:ext cx="3867150" cy="3838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06" y="1369668"/>
            <a:ext cx="3867150" cy="3857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50292" y="5786220"/>
            <a:ext cx="377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‘Teacher’-like algorithm works!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99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30198" y="123567"/>
            <a:ext cx="6168309" cy="502508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AdaBoost</a:t>
            </a:r>
            <a:r>
              <a:rPr lang="en-US" altLang="zh-CN" sz="2400" dirty="0"/>
              <a:t> in Action(A complicated data set)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45" y="1029343"/>
            <a:ext cx="3886200" cy="3876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5318" y="5486400"/>
            <a:ext cx="46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AdaBoost</a:t>
            </a:r>
            <a:r>
              <a:rPr lang="en-US" altLang="zh-CN" dirty="0"/>
              <a:t>-Stump: non-linear yet efficient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61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912" y="123568"/>
            <a:ext cx="2131769" cy="41189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Weird </a:t>
            </a:r>
            <a:r>
              <a:rPr lang="en-US" altLang="zh-CN" sz="2000" dirty="0" err="1"/>
              <a:t>AdaBoost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2" y="1107861"/>
            <a:ext cx="8700632" cy="490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7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214184"/>
            <a:ext cx="3696958" cy="461319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AdaBoost</a:t>
            </a:r>
            <a:r>
              <a:rPr lang="en-US" altLang="zh-CN" sz="2000" dirty="0"/>
              <a:t>-Stump in application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29" y="1281709"/>
            <a:ext cx="4868692" cy="33592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9243" y="5312797"/>
            <a:ext cx="580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world’s first ‘real-time’ face detection program!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73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961" y="148281"/>
            <a:ext cx="2197671" cy="53545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Decision Tree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27221" y="1153297"/>
            <a:ext cx="767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traditional learning model that realizes conditional aggregation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1" y="1927010"/>
            <a:ext cx="4254698" cy="2892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911471" y="1831865"/>
                <a:ext cx="2593274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471" y="1831865"/>
                <a:ext cx="2593274" cy="8712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662691" y="2845855"/>
            <a:ext cx="285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1.Base hypothesis </a:t>
            </a:r>
            <a:r>
              <a:rPr lang="en-US" altLang="zh-CN" dirty="0" err="1"/>
              <a:t>gt</a:t>
            </a:r>
            <a:r>
              <a:rPr lang="en-US" altLang="zh-CN" dirty="0"/>
              <a:t>(x):</a:t>
            </a:r>
          </a:p>
          <a:p>
            <a:r>
              <a:rPr lang="en-US" altLang="zh-CN" dirty="0"/>
              <a:t>Leaf at end of path t, a constant here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62691" y="3911974"/>
            <a:ext cx="284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2.Condition </a:t>
            </a:r>
            <a:r>
              <a:rPr lang="en-US" altLang="zh-CN" dirty="0" err="1"/>
              <a:t>qt</a:t>
            </a:r>
            <a:r>
              <a:rPr lang="en-US" altLang="zh-CN" dirty="0"/>
              <a:t>(x):</a:t>
            </a:r>
          </a:p>
          <a:p>
            <a:r>
              <a:rPr lang="en-US" altLang="zh-CN" dirty="0"/>
              <a:t>Whether x on path t?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662691" y="4819136"/>
            <a:ext cx="257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3.Usually with simple internal nodes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0178" y="5465467"/>
            <a:ext cx="373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Decision tree: arguably one of the most human-mimicking 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40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2534" y="131805"/>
            <a:ext cx="3845239" cy="47779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Disclaimers about Decision Tree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45" y="1171832"/>
            <a:ext cx="4285561" cy="34907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36" y="1171832"/>
            <a:ext cx="4296951" cy="34907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85535" y="5224848"/>
            <a:ext cx="3624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Decision tree: mostly heuristic but useful on its own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70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820" y="98854"/>
            <a:ext cx="3812288" cy="42836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Recursive View of Decision Tree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166" y="1393996"/>
            <a:ext cx="4631706" cy="31862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20" y="1541053"/>
            <a:ext cx="4254698" cy="28921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19849" y="5262344"/>
            <a:ext cx="296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Tree = (root, sub-trees)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37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345989"/>
            <a:ext cx="7890017" cy="65902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Generalization Error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787611" y="1581666"/>
            <a:ext cx="257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denotes hypothesis set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87611" y="2158316"/>
            <a:ext cx="323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denotes target function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87611" y="2734966"/>
            <a:ext cx="382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denotes an underlying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76855" y="1581666"/>
                <a:ext cx="7084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55" y="1581666"/>
                <a:ext cx="70846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34006" y="2158316"/>
                <a:ext cx="7941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006" y="2158316"/>
                <a:ext cx="794159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81422" y="2734966"/>
                <a:ext cx="499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22" y="2734966"/>
                <a:ext cx="4993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560172" y="3402227"/>
            <a:ext cx="627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 the generalization error of h is defined by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40512" y="4114564"/>
                <a:ext cx="5659141" cy="472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12" y="4114564"/>
                <a:ext cx="5659141" cy="472694"/>
              </a:xfrm>
              <a:prstGeom prst="rect">
                <a:avLst/>
              </a:prstGeom>
              <a:blipFill rotWithShape="0">
                <a:blip r:embed="rId5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391298" y="5039844"/>
            <a:ext cx="793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generalization error of a hypothesis is not directly accessible to the learner since both the distribution D and the target function f are unknown.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05383" y="4114564"/>
            <a:ext cx="316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(for classification)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2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3" grpId="0"/>
      <p:bldP spid="4" grpId="0"/>
      <p:bldP spid="8" grpId="0"/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150" y="131806"/>
            <a:ext cx="3869952" cy="469557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 base decision tree algorithm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1" y="1601100"/>
            <a:ext cx="7642882" cy="3804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49566" y="664830"/>
                <a:ext cx="2940998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d>
                            <m:dPr>
                              <m:begChr m:val="⟦"/>
                              <m:end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⟧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566" y="664830"/>
                <a:ext cx="2940998" cy="8728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604296" y="5576302"/>
            <a:ext cx="483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Four choices:</a:t>
            </a:r>
          </a:p>
          <a:p>
            <a:r>
              <a:rPr lang="en-US" altLang="zh-CN" dirty="0"/>
              <a:t>1.Number of branches      2.Braching criteria</a:t>
            </a:r>
          </a:p>
          <a:p>
            <a:r>
              <a:rPr lang="en-US" altLang="zh-CN" dirty="0"/>
              <a:t>3.Termination criteria      4.base hypothesis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09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63" y="189470"/>
            <a:ext cx="3977044" cy="49427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C&amp;RT: bi-branching by purifying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65441" y="856735"/>
            <a:ext cx="33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Branching by purifying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35630" y="1288232"/>
                <a:ext cx="4029758" cy="871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𝑖𝑚𝑝𝑢𝑟𝑖𝑡𝑦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630" y="1288232"/>
                <a:ext cx="4029758" cy="8710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53998" y="2290119"/>
            <a:ext cx="168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regression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78295" y="2597984"/>
                <a:ext cx="5168210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𝑖𝑚𝑝𝑢𝑟𝑖𝑡𝑦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𝑎𝑣𝑒𝑟𝑎𝑔𝑒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95" y="2597984"/>
                <a:ext cx="5168210" cy="8712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53998" y="3592384"/>
            <a:ext cx="382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classification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78295" y="4143633"/>
            <a:ext cx="16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Gini</a:t>
            </a:r>
            <a:r>
              <a:rPr lang="en-US" altLang="zh-CN" dirty="0"/>
              <a:t> index =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810934" y="3779975"/>
                <a:ext cx="2912529" cy="1096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grow m:val="on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begChr m:val="⟦"/>
                                              <m:endChr m:val="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⟧"/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934" y="3779975"/>
                <a:ext cx="2912529" cy="10966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535630" y="5187412"/>
            <a:ext cx="4324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Termination criteria: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All </a:t>
            </a:r>
            <a:r>
              <a:rPr lang="en-US" altLang="zh-CN" dirty="0" err="1"/>
              <a:t>yn</a:t>
            </a:r>
            <a:r>
              <a:rPr lang="en-US" altLang="zh-CN" dirty="0"/>
              <a:t> the same: impurity = 0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All </a:t>
            </a:r>
            <a:r>
              <a:rPr lang="en-US" altLang="zh-CN" dirty="0" err="1"/>
              <a:t>xn</a:t>
            </a:r>
            <a:r>
              <a:rPr lang="en-US" altLang="zh-CN" dirty="0"/>
              <a:t> the same: no decision stumps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94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772" y="107092"/>
            <a:ext cx="2724893" cy="42013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Basic C&amp;RT Algorithm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3" y="715533"/>
            <a:ext cx="9082588" cy="48038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362" y="5923006"/>
            <a:ext cx="871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Easily handle binary classification, regression and multi-class classification!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43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248" y="90616"/>
            <a:ext cx="3087358" cy="44484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Regularization by Pruning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397248" y="947351"/>
            <a:ext cx="59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Fully-grown tree: R-hat(G) = 0 if all </a:t>
            </a:r>
            <a:r>
              <a:rPr lang="en-US" altLang="zh-CN" dirty="0" err="1"/>
              <a:t>xn</a:t>
            </a:r>
            <a:r>
              <a:rPr lang="en-US" altLang="zh-CN" dirty="0"/>
              <a:t> different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7248" y="1728575"/>
            <a:ext cx="78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But </a:t>
            </a:r>
            <a:r>
              <a:rPr lang="en-US" altLang="zh-CN" dirty="0" err="1"/>
              <a:t>overfit</a:t>
            </a:r>
            <a:r>
              <a:rPr lang="en-US" altLang="zh-CN" dirty="0"/>
              <a:t>(with large R(G)) because low-level trees built with small Dc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7795" y="2545492"/>
            <a:ext cx="226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Need a </a:t>
            </a:r>
            <a:r>
              <a:rPr lang="en-US" altLang="zh-CN" dirty="0" err="1"/>
              <a:t>regularizer</a:t>
            </a:r>
            <a:r>
              <a:rPr lang="en-US" altLang="zh-CN" dirty="0"/>
              <a:t>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43200" y="2545492"/>
                <a:ext cx="32552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𝑁𝑢𝑚𝑏𝑒𝑟𝑂𝑓𝐿𝑒𝑎𝑣𝑒𝑠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545492"/>
                <a:ext cx="325525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77795" y="3244334"/>
            <a:ext cx="560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 we get pruned decision tree: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322577" y="3170275"/>
                <a:ext cx="2693943" cy="517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𝐴𝑙𝑙𝑃𝑜𝑠𝑠𝑖𝑏𝑙𝑒𝐺</m:t>
                          </m:r>
                        </m:lim>
                      </m:limLow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577" y="3170275"/>
                <a:ext cx="2693943" cy="517449"/>
              </a:xfrm>
              <a:prstGeom prst="rect">
                <a:avLst/>
              </a:prstGeom>
              <a:blipFill rotWithShape="0">
                <a:blip r:embed="rId3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504340" y="4017234"/>
            <a:ext cx="774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Cannot enumerate all possible G computationally, often consider only: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86244" y="4507268"/>
                <a:ext cx="875944" cy="417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244" y="4507268"/>
                <a:ext cx="875944" cy="4176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529016" y="4555551"/>
            <a:ext cx="255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Fully-grown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86244" y="5100813"/>
                <a:ext cx="2009974" cy="528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lim>
                      </m:limLow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244" y="5100813"/>
                <a:ext cx="2009974" cy="528606"/>
              </a:xfrm>
              <a:prstGeom prst="rect">
                <a:avLst/>
              </a:prstGeom>
              <a:blipFill rotWithShape="0"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3937686" y="5100813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such that G is one-leaf removed from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904588" y="5082218"/>
                <a:ext cx="84773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588" y="5082218"/>
                <a:ext cx="847732" cy="3879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18524" y="5936561"/>
            <a:ext cx="427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How to choice \lambda? ---Validation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57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102" y="90616"/>
            <a:ext cx="5797607" cy="53545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Decision Tree in Action(A simple data set)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02" y="1265280"/>
            <a:ext cx="3973811" cy="39986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416" y="1250509"/>
            <a:ext cx="4021796" cy="40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96102" y="90616"/>
            <a:ext cx="5797607" cy="53545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Decision Tree in Action(A simple data set)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54" y="1219714"/>
            <a:ext cx="3781175" cy="37971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678" y="1166812"/>
            <a:ext cx="3955400" cy="38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8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96102" y="90616"/>
            <a:ext cx="5797607" cy="53545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Decision Tree in Action(A simple data set)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93" y="1145575"/>
            <a:ext cx="4152650" cy="41266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61" y="1145575"/>
            <a:ext cx="3941558" cy="40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1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96102" y="90616"/>
            <a:ext cx="5797607" cy="53545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Decision Tree in Action(A simple data set)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54" y="994590"/>
            <a:ext cx="3670857" cy="40572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591" y="994590"/>
            <a:ext cx="3711551" cy="41422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91480" y="5692347"/>
            <a:ext cx="305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C&amp;RT: ‘divide-and-conquer’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5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010" y="164757"/>
            <a:ext cx="5575185" cy="43660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Decision Tree in Action(A complicated data set)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10" y="1201824"/>
            <a:ext cx="3710201" cy="4119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06" y="1201823"/>
            <a:ext cx="3748160" cy="42186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71136" y="5836291"/>
            <a:ext cx="566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C&amp;RT: even more efficient than </a:t>
            </a:r>
            <a:r>
              <a:rPr lang="en-US" altLang="zh-CN" dirty="0" err="1"/>
              <a:t>AdaBoost</a:t>
            </a:r>
            <a:r>
              <a:rPr lang="en-US" altLang="zh-CN" dirty="0"/>
              <a:t>-Stump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59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723" y="98854"/>
            <a:ext cx="2263574" cy="46955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Random Forest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82" y="790832"/>
            <a:ext cx="3865653" cy="43825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508" y="790832"/>
            <a:ext cx="3845597" cy="43825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72408" y="5527590"/>
            <a:ext cx="395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Putting them together to realize aggregation of aggregation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10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230659"/>
            <a:ext cx="3565152" cy="69472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Empirical Error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677334" y="1136822"/>
            <a:ext cx="607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However, the learner can measure the empirical error of a hypothesis on the labeled sample S.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7265" y="2191265"/>
            <a:ext cx="608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sample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53477" y="2199503"/>
                <a:ext cx="25006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,...,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477" y="2199503"/>
                <a:ext cx="25006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67265" y="3049035"/>
            <a:ext cx="506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 the empirical error is defined by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25130" y="3826479"/>
                <a:ext cx="4043916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30" y="3826479"/>
                <a:ext cx="4043916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14634" y="5083157"/>
            <a:ext cx="725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Thus, the empirical error of h ∈ H is its average error over the sample S, </a:t>
            </a:r>
            <a:r>
              <a:rPr lang="en-US" altLang="zh-CN"/>
              <a:t>while the generalization </a:t>
            </a:r>
            <a:r>
              <a:rPr lang="en-US" altLang="zh-CN" dirty="0"/>
              <a:t>error is its expected error based on the distribution 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00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4" y="654199"/>
            <a:ext cx="4698865" cy="2855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431" y="542280"/>
            <a:ext cx="3670849" cy="29670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60495" y="3764692"/>
            <a:ext cx="5374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1.Highly parallel!</a:t>
            </a:r>
          </a:p>
          <a:p>
            <a:r>
              <a:rPr lang="en-US" altLang="zh-CN" dirty="0"/>
              <a:t>2.Inherit pros of C&amp;RT</a:t>
            </a:r>
          </a:p>
          <a:p>
            <a:r>
              <a:rPr lang="en-US" altLang="zh-CN" dirty="0"/>
              <a:t>3.Eliminate cons of fully-grown tree(Aggregation)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49123" y="4943395"/>
            <a:ext cx="468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---Where is randomness of random forest?</a:t>
            </a:r>
          </a:p>
          <a:p>
            <a:r>
              <a:rPr lang="en-US" altLang="zh-CN" dirty="0"/>
              <a:t>---Bootstrapping!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61752" y="5808382"/>
            <a:ext cx="612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Can we make more randomness to make random forest more randomly?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7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912" y="148281"/>
            <a:ext cx="4916158" cy="52722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Diversifying by Feature Projection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454912" y="823783"/>
            <a:ext cx="493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Another possibility for diversity:</a:t>
            </a:r>
          </a:p>
          <a:p>
            <a:r>
              <a:rPr lang="en-US" altLang="zh-CN" dirty="0"/>
              <a:t>Randomly sample d’ features from x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4912" y="1746422"/>
            <a:ext cx="23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 sampling index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67206" y="1746422"/>
                <a:ext cx="13684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06" y="1746422"/>
                <a:ext cx="1368452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9836" r="-3125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135658" y="1746422"/>
                <a:ext cx="2678938" cy="415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𝛷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,...,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658" y="1746422"/>
                <a:ext cx="2678938" cy="4151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54912" y="2392062"/>
            <a:ext cx="82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Often: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405490" y="2392062"/>
                <a:ext cx="1060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′&lt;&lt;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90" y="2392062"/>
                <a:ext cx="106080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42555" y="1746422"/>
                <a:ext cx="6038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55" y="1746422"/>
                <a:ext cx="60388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54912" y="3037702"/>
                <a:ext cx="1031821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2" y="3037702"/>
                <a:ext cx="1031821" cy="374270"/>
              </a:xfrm>
              <a:prstGeom prst="rect">
                <a:avLst/>
              </a:prstGeom>
              <a:blipFill rotWithShape="0">
                <a:blip r:embed="rId6"/>
                <a:stretch>
                  <a:fillRect t="-8065" r="-414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486733" y="3037702"/>
            <a:ext cx="247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random subspace of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845790" y="3032764"/>
                <a:ext cx="974626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790" y="3032764"/>
                <a:ext cx="974626" cy="3742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2593087" y="2402429"/>
            <a:ext cx="299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Efficient for large d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54912" y="3688280"/>
            <a:ext cx="669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RF re-sample new subspace for each         in C&amp;RT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126570" y="3688280"/>
                <a:ext cx="6971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570" y="3688280"/>
                <a:ext cx="69711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930881" y="4749048"/>
                <a:ext cx="4711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𝑅𝐹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𝐵𝐴𝐺𝑔𝑖𝑛𝑔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𝑠𝑢𝑏𝑠𝑝𝑎𝑐𝑒𝐶</m:t>
                      </m:r>
                      <m:r>
                        <m:rPr>
                          <m:lit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881" y="4749048"/>
                <a:ext cx="471167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17156" y="5511113"/>
            <a:ext cx="7290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Can be more randomly by feature expansion(with projection matrix), but we may have no enough time to talk about it </a:t>
            </a:r>
            <a:r>
              <a:rPr lang="en-US" altLang="zh-CN" dirty="0">
                <a:sym typeface="Wingdings" panose="05000000000000000000" pitchFamily="2" charset="2"/>
              </a:rPr>
              <a:t>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7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147" y="155890"/>
            <a:ext cx="5067332" cy="395542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Random Forest in Action(a simple data set)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7" y="716338"/>
            <a:ext cx="2925302" cy="36951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19" y="622978"/>
            <a:ext cx="2944950" cy="3788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33263" y="4689225"/>
                <a:ext cx="4011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𝑁𝑜𝑡𝑆𝑎𝑚𝑝𝑙𝑒𝑑𝐴𝑓𝑡𝑒𝑟𝑁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𝐷𝑟𝑎𝑤𝑖𝑛𝑔𝑠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263" y="4689225"/>
                <a:ext cx="4011739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43141" y="5228134"/>
            <a:ext cx="767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Probability for                 to be not sampled after N’ drawings if N = N’: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11459" y="5228134"/>
                <a:ext cx="10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59" y="5228134"/>
                <a:ext cx="1013354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823117" y="4963789"/>
                <a:ext cx="1236429" cy="769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117" y="4963789"/>
                <a:ext cx="1236429" cy="769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74580" y="5733295"/>
                <a:ext cx="2131609" cy="769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0" y="5733295"/>
                <a:ext cx="2131609" cy="7695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648819" y="5811682"/>
                <a:ext cx="109036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819" y="5811682"/>
                <a:ext cx="1090362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432941" y="5933382"/>
                <a:ext cx="453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941" y="5933382"/>
                <a:ext cx="4539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91147" y="155890"/>
            <a:ext cx="5067332" cy="395542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Random Forest in Action(a simple data set)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0" y="1283623"/>
            <a:ext cx="3796945" cy="48715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95" y="1208403"/>
            <a:ext cx="3963032" cy="50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91147" y="155890"/>
            <a:ext cx="5067332" cy="395542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Random Forest in Action(a simple data set)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5" y="925997"/>
            <a:ext cx="4039155" cy="5223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57" y="780497"/>
            <a:ext cx="4208342" cy="53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91147" y="155890"/>
            <a:ext cx="5067332" cy="395542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Random Forest in Action(a simple data set)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5" y="1068400"/>
            <a:ext cx="2862691" cy="3733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78" y="1127312"/>
            <a:ext cx="2885764" cy="36750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75235" y="5514321"/>
            <a:ext cx="679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‘smooth’ and large-margin-like boundary with many trees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08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771" y="120989"/>
            <a:ext cx="5835148" cy="47930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Random Forest in Action(a complicated data set)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8" y="1002489"/>
            <a:ext cx="4251800" cy="47421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165" y="1113845"/>
            <a:ext cx="4176926" cy="463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7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23771" y="120989"/>
            <a:ext cx="5835148" cy="47930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Random Forest in Action(a complicated data set)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53" y="1060292"/>
            <a:ext cx="3945240" cy="43241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49" y="1060292"/>
            <a:ext cx="3855041" cy="4319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52164" y="5608718"/>
            <a:ext cx="495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‘easy yet robust’ nonlinear 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8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176830"/>
            <a:ext cx="6965933" cy="50024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Random Forest in Action(a complicated and noisy data set)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6" y="1242467"/>
            <a:ext cx="4164505" cy="46278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561" y="1069089"/>
            <a:ext cx="4242288" cy="48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2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176830"/>
            <a:ext cx="6965933" cy="50024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Random Forest in Action(a complicated and noisy data set)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8" y="1067274"/>
            <a:ext cx="4228593" cy="47471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16" y="879719"/>
            <a:ext cx="4427274" cy="49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392" y="210285"/>
            <a:ext cx="6193023" cy="70845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Bias-variance Decomposition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677333" y="1119566"/>
            <a:ext cx="435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You must be familiar with squared error: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703806" y="1058656"/>
                <a:ext cx="2582535" cy="459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806" y="1058656"/>
                <a:ext cx="2582535" cy="459678"/>
              </a:xfrm>
              <a:prstGeom prst="rect">
                <a:avLst/>
              </a:prstGeom>
              <a:blipFill rotWithShape="0">
                <a:blip r:embed="rId2"/>
                <a:stretch>
                  <a:fillRect t="-80000" b="-14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91392" y="1753268"/>
            <a:ext cx="324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any x ~ D, we substitute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494412" y="1769694"/>
                <a:ext cx="116115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412" y="1769694"/>
                <a:ext cx="116115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18033" r="-23560" b="-18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660570" y="1762858"/>
            <a:ext cx="4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174789" y="1769694"/>
                <a:ext cx="67969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789" y="1769694"/>
                <a:ext cx="67969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4918" r="-16216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91676" y="2445792"/>
                <a:ext cx="18137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6" y="2445792"/>
                <a:ext cx="181377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77991" y="2376803"/>
                <a:ext cx="330814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991" y="2376803"/>
                <a:ext cx="3308149" cy="509563"/>
              </a:xfrm>
              <a:prstGeom prst="rect">
                <a:avLst/>
              </a:prstGeom>
              <a:blipFill rotWithShape="0">
                <a:blip r:embed="rId6"/>
                <a:stretch>
                  <a:fillRect t="-72289" r="-1292" b="-124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264720" y="2955355"/>
                <a:ext cx="3577518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20" y="2955355"/>
                <a:ext cx="3577518" cy="459678"/>
              </a:xfrm>
              <a:prstGeom prst="rect">
                <a:avLst/>
              </a:prstGeom>
              <a:blipFill rotWithShape="0">
                <a:blip r:embed="rId7"/>
                <a:stretch>
                  <a:fillRect t="-80000" r="-1365" b="-14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264720" y="3445098"/>
                <a:ext cx="5624232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20" y="3445098"/>
                <a:ext cx="5624232" cy="459678"/>
              </a:xfrm>
              <a:prstGeom prst="rect">
                <a:avLst/>
              </a:prstGeom>
              <a:blipFill rotWithShape="0">
                <a:blip r:embed="rId8"/>
                <a:stretch>
                  <a:fillRect t="-78947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77991" y="4046696"/>
                <a:ext cx="4023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991" y="4046696"/>
                <a:ext cx="402308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5000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277991" y="4628464"/>
                <a:ext cx="2293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𝐵𝑖𝑎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𝑉𝑎𝑟𝑖𝑎𝑛𝑐𝑒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991" y="4628464"/>
                <a:ext cx="229338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91676" y="5210232"/>
            <a:ext cx="110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Actually: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540224" y="5841895"/>
                <a:ext cx="4045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𝐵𝑖𝑎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𝑉𝑎𝑟𝑖𝑎𝑛𝑐𝑒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24" y="5841895"/>
                <a:ext cx="4045916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696995" y="5210232"/>
                <a:ext cx="1533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95" y="5210232"/>
                <a:ext cx="1533753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3773845" y="5235179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hash zero mean and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544449" y="5235179"/>
                <a:ext cx="366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449" y="5235179"/>
                <a:ext cx="366703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922376" y="5231093"/>
                <a:ext cx="5091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76" y="5231093"/>
                <a:ext cx="50911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6308291" y="5240612"/>
            <a:ext cx="134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variance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84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176830"/>
            <a:ext cx="6965933" cy="50024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Random Forest in Action(a complicated and noisy data set)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0" y="1045933"/>
            <a:ext cx="4136035" cy="4573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782" y="956280"/>
            <a:ext cx="4098707" cy="45789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1924" y="5958872"/>
            <a:ext cx="306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 corrected by voting!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29972" y="5728039"/>
            <a:ext cx="5158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 of RF: may need lots of trees if the whole random process too unstable —should double-check stability of G to ensure enough trees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13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889" y="225692"/>
            <a:ext cx="4997530" cy="53514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Cross Validation(n-fold cross validation)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33177" y="886480"/>
                <a:ext cx="4091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7" y="886480"/>
                <a:ext cx="40914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942320" y="886480"/>
            <a:ext cx="628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denote the vector of free parameters of the algorithm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1889" y="1408527"/>
            <a:ext cx="723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Fix \theta, ﬁrst randomly partitioning a given sample S of m labeled examples into n subsamples, or folds.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1889" y="2309329"/>
            <a:ext cx="392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ith</a:t>
            </a:r>
            <a:r>
              <a:rPr lang="en-US" altLang="zh-CN" dirty="0"/>
              <a:t> fold is thus a labeled sample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404735" y="2238422"/>
                <a:ext cx="3828291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,...,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735" y="2238422"/>
                <a:ext cx="3828291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233026" y="2307191"/>
            <a:ext cx="123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of size mi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54" y="2863517"/>
            <a:ext cx="4518396" cy="14870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4254" y="4390352"/>
            <a:ext cx="180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L: loss function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994" y="2893518"/>
            <a:ext cx="1895916" cy="172672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6455" y="4920190"/>
            <a:ext cx="715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folds are generally chosen to have equal size, that is mi = m/n 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66455" y="5489832"/>
            <a:ext cx="783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machine learning applications, n is typically chosen to be 5 or 10. 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98535" y="6059474"/>
            <a:ext cx="614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Cross validation can be also used to model selection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07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3" grpId="0"/>
      <p:bldP spid="6" grpId="0"/>
      <p:bldP spid="8" grpId="0"/>
      <p:bldP spid="9" grpId="0"/>
      <p:bldP spid="11" grpId="0"/>
      <p:bldP spid="13" grpId="0"/>
      <p:bldP spid="14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183811"/>
            <a:ext cx="2345072" cy="51420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Occam’s Razor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44452" y="970241"/>
            <a:ext cx="827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 explanation of the data should be made as simple as possible, but no simpler. ---Albert Einstein? (1879-1955)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4452" y="1996323"/>
            <a:ext cx="859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dirty="0"/>
              <a:t>entia non sunt multiplicanda praeter necessitatem</a:t>
            </a:r>
          </a:p>
          <a:p>
            <a:r>
              <a:rPr lang="en-US" altLang="zh-CN" dirty="0"/>
              <a:t>(entities must not be multiplied beyond necessity)</a:t>
            </a:r>
          </a:p>
          <a:p>
            <a:r>
              <a:rPr lang="en-US" altLang="zh-CN" dirty="0"/>
              <a:t>---William of Occam (1287-1347)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1890" y="3531957"/>
            <a:ext cx="638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‘Occam’s razor’ for trimming down unnecessary explanation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918" y="4209687"/>
            <a:ext cx="3244791" cy="21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204751"/>
            <a:ext cx="3706202" cy="451383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Occam’s Razor for Learning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769469" y="5936408"/>
            <a:ext cx="750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simplest model that ﬁts the data is also the most plausible.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4276"/>
            <a:ext cx="2470715" cy="2466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94" y="1444276"/>
            <a:ext cx="2452202" cy="24596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06315" y="2415133"/>
            <a:ext cx="366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Which one do you prefer?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2100" y="4177409"/>
            <a:ext cx="3116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Simple hypothesis h: specified by few parameters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2100" y="4882093"/>
            <a:ext cx="379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Simple model H: contains small number of hypotheses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83536" y="4639074"/>
                <a:ext cx="453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36" y="4639074"/>
                <a:ext cx="4539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133903" y="4627152"/>
            <a:ext cx="404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Small hypothesis/model complexity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58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155890"/>
            <a:ext cx="2477695" cy="646827"/>
          </a:xfrm>
        </p:spPr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7532" y="1169408"/>
            <a:ext cx="8138599" cy="1818098"/>
          </a:xfrm>
        </p:spPr>
        <p:txBody>
          <a:bodyPr/>
          <a:lstStyle/>
          <a:p>
            <a:r>
              <a:rPr lang="en-US" altLang="zh-CN" i="1" dirty="0"/>
              <a:t>Machine Learning,</a:t>
            </a:r>
            <a:r>
              <a:rPr lang="en-US" altLang="zh-CN" dirty="0"/>
              <a:t> </a:t>
            </a:r>
            <a:r>
              <a:rPr lang="en-US" altLang="zh-CN" dirty="0" err="1"/>
              <a:t>Hsuan</a:t>
            </a:r>
            <a:r>
              <a:rPr lang="en-US" altLang="zh-CN" dirty="0"/>
              <a:t>-Tien Lin, National Taiwan University.</a:t>
            </a:r>
          </a:p>
          <a:p>
            <a:r>
              <a:rPr lang="en-US" altLang="zh-CN" i="1" dirty="0"/>
              <a:t>Foundations of Machine Learning</a:t>
            </a:r>
            <a:r>
              <a:rPr lang="en-US" altLang="zh-CN" dirty="0"/>
              <a:t>, </a:t>
            </a:r>
            <a:r>
              <a:rPr lang="en-US" altLang="zh-CN" dirty="0" err="1"/>
              <a:t>Mehryar</a:t>
            </a:r>
            <a:r>
              <a:rPr lang="en-US" altLang="zh-CN" dirty="0"/>
              <a:t> </a:t>
            </a:r>
            <a:r>
              <a:rPr lang="en-US" altLang="zh-CN" dirty="0" err="1"/>
              <a:t>Mohri</a:t>
            </a:r>
            <a:r>
              <a:rPr lang="en-US" altLang="zh-CN" dirty="0"/>
              <a:t>, </a:t>
            </a:r>
            <a:r>
              <a:rPr lang="en-US" altLang="zh-CN" dirty="0" err="1"/>
              <a:t>Afshin</a:t>
            </a:r>
            <a:r>
              <a:rPr lang="en-US" altLang="zh-CN" dirty="0"/>
              <a:t> </a:t>
            </a:r>
            <a:r>
              <a:rPr lang="en-US" altLang="zh-CN" dirty="0" err="1"/>
              <a:t>Rostamizadeh</a:t>
            </a:r>
            <a:r>
              <a:rPr lang="en-US" altLang="zh-CN" dirty="0"/>
              <a:t>, and </a:t>
            </a:r>
            <a:r>
              <a:rPr lang="en-US" altLang="zh-CN" dirty="0" err="1"/>
              <a:t>Ameet</a:t>
            </a:r>
            <a:r>
              <a:rPr lang="en-US" altLang="zh-CN" dirty="0"/>
              <a:t> Talwalkar, MIT Press, 2012.</a:t>
            </a:r>
          </a:p>
          <a:p>
            <a:r>
              <a:rPr lang="en-US" altLang="zh-CN" i="1" dirty="0"/>
              <a:t>The Elements of Statistical Learning</a:t>
            </a:r>
            <a:r>
              <a:rPr lang="en-US" altLang="zh-CN" dirty="0"/>
              <a:t>, Trevor Hastie, Robert </a:t>
            </a:r>
            <a:r>
              <a:rPr lang="en-US" altLang="zh-CN" dirty="0" err="1"/>
              <a:t>Tibshirani</a:t>
            </a:r>
            <a:r>
              <a:rPr lang="en-US" altLang="zh-CN" dirty="0"/>
              <a:t>, and Jerome Friedman, Springer.</a:t>
            </a:r>
            <a:endParaRPr lang="zh-CN" altLang="en-US" i="1" dirty="0"/>
          </a:p>
        </p:txBody>
      </p:sp>
      <p:sp>
        <p:nvSpPr>
          <p:cNvPr id="4" name="文本框 3"/>
          <p:cNvSpPr txBox="1"/>
          <p:nvPr/>
        </p:nvSpPr>
        <p:spPr>
          <a:xfrm>
            <a:off x="3755322" y="4181111"/>
            <a:ext cx="2170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/>
              <a:t>END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1613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43641" y="2380231"/>
            <a:ext cx="312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Q&amp;A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08666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337752"/>
            <a:ext cx="8596668" cy="700216"/>
          </a:xfrm>
        </p:spPr>
        <p:txBody>
          <a:bodyPr/>
          <a:lstStyle/>
          <a:p>
            <a:r>
              <a:rPr lang="en-US" altLang="zh-CN" dirty="0"/>
              <a:t>Trade-off between bias and variance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07308" y="1375718"/>
            <a:ext cx="1738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error term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13687" y="1375718"/>
                <a:ext cx="683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687" y="1375718"/>
                <a:ext cx="68374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949146" y="1383955"/>
            <a:ext cx="168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is irreducible!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07308" y="2298358"/>
            <a:ext cx="133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Lower bias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38035" y="2247959"/>
                <a:ext cx="1235044" cy="470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𝑢𝑠𝑢𝑎𝑙𝑙𝑦</m:t>
                          </m:r>
                        </m:e>
                      </m:groupCh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35" y="2247959"/>
                <a:ext cx="1235044" cy="4701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472565" y="2247959"/>
            <a:ext cx="5860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Higher variance (due to large model complexity! Or too powerful? With more responsibility </a:t>
            </a:r>
            <a:r>
              <a:rPr lang="en-US" altLang="zh-CN" dirty="0">
                <a:sym typeface="Wingdings" panose="05000000000000000000" pitchFamily="2" charset="2"/>
              </a:rPr>
              <a:t>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17838" y="3271396"/>
            <a:ext cx="17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Lower variance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340479" y="3212760"/>
                <a:ext cx="1053511" cy="470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𝑢𝑠𝑢𝑎𝑙𝑙𝑦</m:t>
                          </m:r>
                        </m:e>
                      </m:groupCh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479" y="3212760"/>
                <a:ext cx="1053511" cy="4701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3472565" y="3205497"/>
            <a:ext cx="481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Higher bias (poor guy</a:t>
            </a:r>
            <a:r>
              <a:rPr lang="en-US" altLang="zh-CN" dirty="0">
                <a:sym typeface="Wingdings" panose="05000000000000000000" pitchFamily="2" charset="2"/>
              </a:rPr>
              <a:t> with stable capability but useless…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27220" y="4642311"/>
            <a:ext cx="816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Difficulty: How to balance bias and variance to maximize performance?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3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907" y="181232"/>
            <a:ext cx="1892871" cy="49427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Aggregation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72529" y="823784"/>
            <a:ext cx="35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Let’s begin with a story: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04567" y="1408670"/>
            <a:ext cx="16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Your T friends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12674" y="1366110"/>
                <a:ext cx="1464840" cy="382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674" y="1366110"/>
                <a:ext cx="1464840" cy="382546"/>
              </a:xfrm>
              <a:prstGeom prst="rect">
                <a:avLst/>
              </a:prstGeom>
              <a:blipFill rotWithShape="0"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237469" y="1381215"/>
            <a:ext cx="391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predict whether stock will go up as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863978" y="1366110"/>
                <a:ext cx="9454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978" y="1366110"/>
                <a:ext cx="945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04567" y="2059459"/>
            <a:ext cx="140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You could: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04567" y="2636108"/>
            <a:ext cx="583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select the most trust-worthy friend from their usual performance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368440" y="2672311"/>
                <a:ext cx="10599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440" y="2672311"/>
                <a:ext cx="105990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455715" y="2659191"/>
            <a:ext cx="164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Validation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23101" y="3452851"/>
            <a:ext cx="583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mix the predictions from all your friends uniformly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617755" y="3445810"/>
                <a:ext cx="492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755" y="3445810"/>
                <a:ext cx="49244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7383004" y="3445810"/>
            <a:ext cx="341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Let them vote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23101" y="4117013"/>
            <a:ext cx="616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mix the predictions from all your friends non-uniformly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689124" y="4123345"/>
                <a:ext cx="492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124" y="4123345"/>
                <a:ext cx="49244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7336724" y="3978513"/>
            <a:ext cx="257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let them vote, but give some more ballots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23101" y="4984743"/>
            <a:ext cx="440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combine the predictions conditionally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852086" y="4984743"/>
                <a:ext cx="492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086" y="4984743"/>
                <a:ext cx="492443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5396015" y="4800880"/>
            <a:ext cx="357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[t satisfies some condition] give some ballots to friend t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301582" y="5780127"/>
            <a:ext cx="404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Aggregation Models: mix or combine</a:t>
            </a:r>
          </a:p>
          <a:p>
            <a:r>
              <a:rPr lang="en-US" altLang="zh-CN" dirty="0"/>
              <a:t>hypotheses (for better performance)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3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93070"/>
            <a:ext cx="2945365" cy="479304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Mathematical Forms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677334" y="718956"/>
            <a:ext cx="724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1.select the most trust-worthy friend from their usual performance: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16954" y="1234870"/>
                <a:ext cx="2317282" cy="39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54" y="1234870"/>
                <a:ext cx="2317282" cy="393121"/>
              </a:xfrm>
              <a:prstGeom prst="rect">
                <a:avLst/>
              </a:prstGeom>
              <a:blipFill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148050" y="1234870"/>
            <a:ext cx="70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with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051787" y="1234870"/>
                <a:ext cx="3437917" cy="396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arg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d>
                            <m:dPr>
                              <m:begChr m:val=""/>
                              <m:endChr m:val="}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∈{1,..,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787" y="1234870"/>
                <a:ext cx="3437917" cy="396519"/>
              </a:xfrm>
              <a:prstGeom prst="rect">
                <a:avLst/>
              </a:prstGeom>
              <a:blipFill>
                <a:blip r:embed="rId3"/>
                <a:stretch>
                  <a:fillRect t="-53846" b="-1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18956" y="1774573"/>
            <a:ext cx="579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2.mix the predictions from all your friends uniformly: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975226" y="2143905"/>
                <a:ext cx="3050642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1⋅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26" y="2143905"/>
                <a:ext cx="3050642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90843" y="3142766"/>
            <a:ext cx="672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mix the predictions from all your friends non-uniformly: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42427" y="3512098"/>
                <a:ext cx="3928318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427" y="3512098"/>
                <a:ext cx="3928318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18956" y="4496150"/>
            <a:ext cx="60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combine the predictions conditionally: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975226" y="4865482"/>
                <a:ext cx="4520532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26" y="4865482"/>
                <a:ext cx="4520532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724890" y="6034200"/>
            <a:ext cx="465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Aggregation Models: a rich family!</a:t>
            </a:r>
          </a:p>
        </p:txBody>
      </p:sp>
    </p:spTree>
    <p:extLst>
      <p:ext uri="{BB962C8B-B14F-4D97-AF65-F5344CB8AC3E}">
        <p14:creationId xmlns:p14="http://schemas.microsoft.com/office/powerpoint/2010/main" val="235658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127969"/>
            <a:ext cx="3566599" cy="47930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Why Might Aggregation Work?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39041"/>
            <a:ext cx="2833683" cy="2794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726" y="1039041"/>
            <a:ext cx="2873881" cy="28435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2570" y="4508074"/>
            <a:ext cx="342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mix different weak hypotheses uniformly —G(x) ‘strong’ 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458479" y="4369575"/>
            <a:ext cx="372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mix different random-PLA hypotheses uniformly —G(x) ‘moderate’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327882" y="5829387"/>
            <a:ext cx="50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proper aggregation ⇒ better performance?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4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1128</TotalTime>
  <Words>3130</Words>
  <Application>Microsoft Office PowerPoint</Application>
  <PresentationFormat>宽屏</PresentationFormat>
  <Paragraphs>355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方正姚体</vt:lpstr>
      <vt:lpstr>华文新魏</vt:lpstr>
      <vt:lpstr>Arial</vt:lpstr>
      <vt:lpstr>Cambria Math</vt:lpstr>
      <vt:lpstr>Trebuchet MS</vt:lpstr>
      <vt:lpstr>Wingdings</vt:lpstr>
      <vt:lpstr>Wingdings 3</vt:lpstr>
      <vt:lpstr>平面</vt:lpstr>
      <vt:lpstr>Aggregation Models in Machine Learning</vt:lpstr>
      <vt:lpstr>Overview</vt:lpstr>
      <vt:lpstr>Generalization Error</vt:lpstr>
      <vt:lpstr>Empirical Error</vt:lpstr>
      <vt:lpstr>Bias-variance Decomposition</vt:lpstr>
      <vt:lpstr>Trade-off between bias and variance</vt:lpstr>
      <vt:lpstr>Aggregation</vt:lpstr>
      <vt:lpstr>Mathematical Forms</vt:lpstr>
      <vt:lpstr>Why Might Aggregation Work?</vt:lpstr>
      <vt:lpstr>Uniform Blending</vt:lpstr>
      <vt:lpstr>Linear Blending</vt:lpstr>
      <vt:lpstr>PowerPoint 演示文稿</vt:lpstr>
      <vt:lpstr>BAGging</vt:lpstr>
      <vt:lpstr>Motivation of Boosting</vt:lpstr>
      <vt:lpstr>PowerPoint 演示文稿</vt:lpstr>
      <vt:lpstr>Re-weighting for More Diverse Hypothesis</vt:lpstr>
      <vt:lpstr>PowerPoint 演示文稿</vt:lpstr>
      <vt:lpstr>AdaBoost(Adaptive Boosting)</vt:lpstr>
      <vt:lpstr>Theoretical Guarantee of AdaBoost</vt:lpstr>
      <vt:lpstr>Decision Stump</vt:lpstr>
      <vt:lpstr>AdaBoost in Action(A simple data set)</vt:lpstr>
      <vt:lpstr>AdaBoost in Action(A simple data set)</vt:lpstr>
      <vt:lpstr>AdaBoost in Action(A simple data set)</vt:lpstr>
      <vt:lpstr>AdaBoost in Action(A complicated data set)</vt:lpstr>
      <vt:lpstr>Weird AdaBoost </vt:lpstr>
      <vt:lpstr>AdaBoost-Stump in application</vt:lpstr>
      <vt:lpstr>Decision Tree</vt:lpstr>
      <vt:lpstr>Disclaimers about Decision Tree</vt:lpstr>
      <vt:lpstr>Recursive View of Decision Tree</vt:lpstr>
      <vt:lpstr>A base decision tree algorithm</vt:lpstr>
      <vt:lpstr>C&amp;RT: bi-branching by purifying</vt:lpstr>
      <vt:lpstr>Basic C&amp;RT Algorithm</vt:lpstr>
      <vt:lpstr>Regularization by Pruning</vt:lpstr>
      <vt:lpstr>Decision Tree in Action(A simple data set)</vt:lpstr>
      <vt:lpstr>Decision Tree in Action(A simple data set)</vt:lpstr>
      <vt:lpstr>Decision Tree in Action(A simple data set)</vt:lpstr>
      <vt:lpstr>Decision Tree in Action(A simple data set)</vt:lpstr>
      <vt:lpstr>Decision Tree in Action(A complicated data set)</vt:lpstr>
      <vt:lpstr>Random Forest</vt:lpstr>
      <vt:lpstr>PowerPoint 演示文稿</vt:lpstr>
      <vt:lpstr>Diversifying by Feature Projection</vt:lpstr>
      <vt:lpstr>Random Forest in Action(a simple data set)</vt:lpstr>
      <vt:lpstr>Random Forest in Action(a simple data set)</vt:lpstr>
      <vt:lpstr>Random Forest in Action(a simple data set)</vt:lpstr>
      <vt:lpstr>Random Forest in Action(a simple data set)</vt:lpstr>
      <vt:lpstr>Random Forest in Action(a complicated data set)</vt:lpstr>
      <vt:lpstr>Random Forest in Action(a complicated data set)</vt:lpstr>
      <vt:lpstr>Random Forest in Action(a complicated and noisy data set)</vt:lpstr>
      <vt:lpstr>Random Forest in Action(a complicated and noisy data set)</vt:lpstr>
      <vt:lpstr>Random Forest in Action(a complicated and noisy data set)</vt:lpstr>
      <vt:lpstr>Cross Validation(n-fold cross validation)</vt:lpstr>
      <vt:lpstr>Occam’s Razor</vt:lpstr>
      <vt:lpstr>Occam’s Razor for Learning </vt:lpstr>
      <vt:lpstr>References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Aggregation Models in Machine Learning</dc:title>
  <dc:creator>Alexis Lacour</dc:creator>
  <cp:lastModifiedBy>Zhihao Huang</cp:lastModifiedBy>
  <cp:revision>643</cp:revision>
  <dcterms:created xsi:type="dcterms:W3CDTF">2016-05-06T12:27:58Z</dcterms:created>
  <dcterms:modified xsi:type="dcterms:W3CDTF">2016-05-10T02:29:22Z</dcterms:modified>
</cp:coreProperties>
</file>